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TEWE, Auzewell (EAST LONDON NHS FOUNDATION TRUST)" userId="1c6b872e-f6bb-47a4-83ec-abc15edd0747" providerId="ADAL" clId="{A28DF430-732E-48CF-AB61-30776F03E859}"/>
    <pc:docChg chg="modSld">
      <pc:chgData name="CHITEWE, Auzewell (EAST LONDON NHS FOUNDATION TRUST)" userId="1c6b872e-f6bb-47a4-83ec-abc15edd0747" providerId="ADAL" clId="{A28DF430-732E-48CF-AB61-30776F03E859}" dt="2021-06-02T14:25:20.150" v="11" actId="20577"/>
      <pc:docMkLst>
        <pc:docMk/>
      </pc:docMkLst>
      <pc:sldChg chg="modSp mod">
        <pc:chgData name="CHITEWE, Auzewell (EAST LONDON NHS FOUNDATION TRUST)" userId="1c6b872e-f6bb-47a4-83ec-abc15edd0747" providerId="ADAL" clId="{A28DF430-732E-48CF-AB61-30776F03E859}" dt="2021-06-02T14:25:20.150" v="11" actId="20577"/>
        <pc:sldMkLst>
          <pc:docMk/>
          <pc:sldMk cId="2503057734" sldId="3150"/>
        </pc:sldMkLst>
        <pc:graphicFrameChg chg="modGraphic">
          <ac:chgData name="CHITEWE, Auzewell (EAST LONDON NHS FOUNDATION TRUST)" userId="1c6b872e-f6bb-47a4-83ec-abc15edd0747" providerId="ADAL" clId="{A28DF430-732E-48CF-AB61-30776F03E859}" dt="2021-06-02T14:25:20.150" v="11" actId="20577"/>
          <ac:graphicFrameMkLst>
            <pc:docMk/>
            <pc:sldMk cId="2503057734" sldId="3150"/>
            <ac:graphicFrameMk id="4" creationId="{0905DB45-B88F-5546-9500-FD21C31A3BA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496D-5186-4916-9914-7B3D60290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1F4A17-F7E9-41E7-825C-EDF96F423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D8712-60E8-4E46-9C07-37C55AB8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FD927-8924-4DB0-9129-8B5C23DD6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89D03-C6DD-4022-A467-595A686C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5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B438-990E-4CF5-B7EB-CE575F92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5E664-EA63-4EDB-B596-AE7032D14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F6C4-F5E5-4145-92FB-3DC5C1DD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A102-2915-4BE0-9C90-F5DA088E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35226-AD39-419E-87C1-405D2B88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7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979AD-06F0-4D51-B7F7-B20DABD1D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042D8-77B2-4810-BA3B-0129D0F3A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065C2-072A-4CF7-94CC-9C1B9B3B4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E1D22-DB46-44ED-B92F-6963485B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FA1F0-6519-478F-A884-85AD2730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3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1874-8D2D-4623-905F-659A99F1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4CAE-A368-42DE-AD2C-32C6D465E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CF7D3-D669-4890-AD69-C77804B6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A0A1-B892-4F94-B040-E74173CA3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3933-6587-497B-8828-93DD22F7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2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512D-30C0-4D3D-95B4-3F4AE2AE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5A955-4270-42F8-84ED-92EDCBFCC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16DC2-44F2-41FD-B820-954FECAD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33E8-0BB6-4492-A168-1B2FC847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C7BBA-8D28-42E3-8C60-E78CE00D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1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C3BC-7288-4DAC-94AB-4BE660AB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B378-12B7-4533-B3C3-204B6C2B8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B20BD-3187-4199-9F5F-AC6B3B72C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E96BE-BBF5-41E8-9DC7-FCEEB168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03BB0-C03E-4A55-9258-FE708B92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78531-18F4-40A3-B344-4FC126BF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5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4C10-31FE-45BE-A2ED-4302673A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75BE7-C784-481B-A4C7-A1C6B920C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39BA6-71F9-40A1-AA68-783AD6C0E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0AB929-BD8E-43FC-95E6-9D6316537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0F86F-4465-4A24-8D07-4C6FFA6A2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AE0E5F-2017-4F80-B3D7-C08FA682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244D7-F225-436C-BCEE-5CB60932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9EE4D-AD5F-4572-BF44-97739B04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7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BB15-01F5-460A-9842-AC0B59DF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21D0E1-0B2E-49B8-A39B-D90404C8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897FE-0B6A-4A62-9BD0-191DBA1E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3ECC7-434B-47E7-AA19-8961A304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34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4E6E6-9A93-4539-980F-0A3677848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352BD-896C-4DB8-A510-10F6421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FC731-D42C-4CAF-AB2E-64219D24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2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E433-ACB8-4735-8FE4-46A9938E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4A2C1-56DD-4E13-A966-96F7E5B9F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BB03F-DAEC-49F8-AD0E-CA7368240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9AA74-CA94-451F-BF53-7AA761D56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8315C-217A-4ED1-8F38-E84734B0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C764C-0E75-44E5-8059-B250F6A9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5EF91-2351-421C-8DC5-780A92C1A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F335B-3EDF-4774-98D1-D10E6C6F9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7EDA8-F9F3-4AFF-B869-5B0F03847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0C124-5631-4F43-981E-140D95D68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8830F-6BED-4099-B435-79BB6553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B4F9B-EBC9-4E07-AF1B-D43BE285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4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B2AFB3-3663-48BA-852A-EC68E6F7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2090A-015E-4BEB-8F19-1F50D3EBD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BE954-41F6-46AB-A016-DE8E229DD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F0C7-182C-4DF5-A4B8-5D6F2DDE0C05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A7097-99F7-43A6-9815-0AFA08E33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45F4-11A6-4183-A5B2-54F85C613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83B6-03EB-433B-BA71-8A164D577B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69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DB45-B88F-5546-9500-FD21C31A3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176216"/>
              </p:ext>
            </p:extLst>
          </p:nvPr>
        </p:nvGraphicFramePr>
        <p:xfrm>
          <a:off x="722556" y="981997"/>
          <a:ext cx="10746888" cy="5217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021">
                  <a:extLst>
                    <a:ext uri="{9D8B030D-6E8A-4147-A177-3AD203B41FA5}">
                      <a16:colId xmlns:a16="http://schemas.microsoft.com/office/drawing/2014/main" val="369642768"/>
                    </a:ext>
                  </a:extLst>
                </a:gridCol>
                <a:gridCol w="2403566">
                  <a:extLst>
                    <a:ext uri="{9D8B030D-6E8A-4147-A177-3AD203B41FA5}">
                      <a16:colId xmlns:a16="http://schemas.microsoft.com/office/drawing/2014/main" val="3682778094"/>
                    </a:ext>
                  </a:extLst>
                </a:gridCol>
                <a:gridCol w="3222171">
                  <a:extLst>
                    <a:ext uri="{9D8B030D-6E8A-4147-A177-3AD203B41FA5}">
                      <a16:colId xmlns:a16="http://schemas.microsoft.com/office/drawing/2014/main" val="192743944"/>
                    </a:ext>
                  </a:extLst>
                </a:gridCol>
                <a:gridCol w="3022130">
                  <a:extLst>
                    <a:ext uri="{9D8B030D-6E8A-4147-A177-3AD203B41FA5}">
                      <a16:colId xmlns:a16="http://schemas.microsoft.com/office/drawing/2014/main" val="3832374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Type of Measure </a:t>
                      </a:r>
                      <a:r>
                        <a:rPr lang="en-US" sz="1200" b="0" dirty="0"/>
                        <a:t>(Outcome/Process/Balancing)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Measure Name </a:t>
                      </a:r>
                    </a:p>
                    <a:p>
                      <a:r>
                        <a:rPr lang="en-US" sz="12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 sure to indicate if it is a count, percent, rate, days between, etc.)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Operational Definition</a:t>
                      </a:r>
                    </a:p>
                    <a:p>
                      <a:pPr algn="l" rtl="0" fontAlgn="base"/>
                      <a:r>
                        <a:rPr lang="en-US" sz="12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(Define the measure in very specific terms.</a:t>
                      </a:r>
                      <a:r>
                        <a:rPr lang="en-US" sz="12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 </a:t>
                      </a:r>
                      <a:r>
                        <a:rPr lang="en-US" sz="12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the numerator and the denominator if a percentage or rate.  Be as clear and unambiguous as possible)</a:t>
                      </a:r>
                      <a:endParaRPr lang="en-US" sz="1200" b="0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/>
                        <a:t>Data Collection Plan </a:t>
                      </a:r>
                    </a:p>
                    <a:p>
                      <a:r>
                        <a:rPr lang="en-US" sz="12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(How will the data be collected?  Who will do it? Frequency? Duration? What is to be excluded?)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485732"/>
                  </a:ext>
                </a:extLst>
              </a:tr>
              <a:tr h="747991">
                <a:tc>
                  <a:txBody>
                    <a:bodyPr/>
                    <a:lstStyle/>
                    <a:p>
                      <a:r>
                        <a:rPr lang="en-US" sz="1200" dirty="0"/>
                        <a:t>e.g. 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Percentage of people who Did Not Attend (DNA) an appointment.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Numerator</a:t>
                      </a: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Number of patients, each week, who did not attend and did not contact the service before the appointment time​</a:t>
                      </a:r>
                    </a:p>
                    <a:p>
                      <a:pPr rtl="0" fontAlgn="base"/>
                      <a:r>
                        <a:rPr lang="en-GB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Denominator</a:t>
                      </a:r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Number of patients booked into appointments each week.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Collected on electronic patient records system. ​</a:t>
                      </a:r>
                    </a:p>
                    <a:p>
                      <a:pPr rtl="0" fontAlgn="base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By Admin lead​</a:t>
                      </a:r>
                    </a:p>
                    <a:p>
                      <a:pPr rtl="0" fontAlgn="base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Each Monday for the previous week​</a:t>
                      </a:r>
                    </a:p>
                    <a:p>
                      <a:pPr rtl="0" fontAlgn="base"/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Excludes patients who called at least 2 hours before the start of appointment.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772146"/>
                  </a:ext>
                </a:extLst>
              </a:tr>
              <a:tr h="747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756282"/>
                  </a:ext>
                </a:extLst>
              </a:tr>
              <a:tr h="747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742501"/>
                  </a:ext>
                </a:extLst>
              </a:tr>
              <a:tr h="747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16929"/>
                  </a:ext>
                </a:extLst>
              </a:tr>
              <a:tr h="747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7626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960502-DFAE-4EE5-AB4E-878A42184B62}"/>
              </a:ext>
            </a:extLst>
          </p:cNvPr>
          <p:cNvSpPr txBox="1"/>
          <p:nvPr/>
        </p:nvSpPr>
        <p:spPr>
          <a:xfrm>
            <a:off x="393539" y="335666"/>
            <a:ext cx="113084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Arial"/>
                <a:cs typeface="Arial"/>
              </a:rPr>
              <a:t>Data Collection Plan</a:t>
            </a:r>
            <a:endParaRPr lang="en-US" sz="36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03057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SUNDAY, May (EAST LONDON NHS FOUNDATION TRUST)</dc:creator>
  <cp:lastModifiedBy>Angus Katie</cp:lastModifiedBy>
  <cp:revision>3</cp:revision>
  <dcterms:created xsi:type="dcterms:W3CDTF">2020-11-20T16:00:25Z</dcterms:created>
  <dcterms:modified xsi:type="dcterms:W3CDTF">2021-06-02T14:45:54Z</dcterms:modified>
</cp:coreProperties>
</file>