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4"/>
  </p:sldMasterIdLst>
  <p:notesMasterIdLst>
    <p:notesMasterId r:id="rId7"/>
  </p:notesMasterIdLst>
  <p:sldIdLst>
    <p:sldId id="259" r:id="rId5"/>
    <p:sldId id="261" r:id="rId6"/>
  </p:sldIdLst>
  <p:sldSz cx="9144000" cy="6858000" type="screen4x3"/>
  <p:notesSz cx="9940925" cy="6808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Sandford" initials="JS" lastIdx="2" clrIdx="0">
    <p:extLst>
      <p:ext uri="{19B8F6BF-5375-455C-9EA6-DF929625EA0E}">
        <p15:presenceInfo xmlns:p15="http://schemas.microsoft.com/office/powerpoint/2012/main" userId="James Sandfo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585A56"/>
    <a:srgbClr val="267326"/>
    <a:srgbClr val="FFFFFF"/>
    <a:srgbClr val="F2F2F2"/>
    <a:srgbClr val="2D8B2D"/>
    <a:srgbClr val="025DB7"/>
    <a:srgbClr val="00206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442" autoAdjust="0"/>
  </p:normalViewPr>
  <p:slideViewPr>
    <p:cSldViewPr>
      <p:cViewPr varScale="1">
        <p:scale>
          <a:sx n="103" d="100"/>
          <a:sy n="103" d="100"/>
        </p:scale>
        <p:origin x="7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58F6B-BDF0-4BD0-A11B-50B867FA3D18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3375" cy="2681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6E294-8A0C-4FD4-B186-1FD0568F9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53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6E294-8A0C-4FD4-B186-1FD0568F9B9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97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5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2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6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51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76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96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4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0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60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4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353E1-373B-4F75-9E1E-3772F1BB1FE3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1166-FDF2-4BCC-98BB-1BA97F6A3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1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1BB6FC-6BE2-4471-BF41-11BBCB4B6C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East London NHS Foundation Trust RGB 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b="32674"/>
          <a:stretch>
            <a:fillRect/>
          </a:stretch>
        </p:blipFill>
        <p:spPr bwMode="auto">
          <a:xfrm>
            <a:off x="7025726" y="188640"/>
            <a:ext cx="1706562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32512"/>
            <a:ext cx="9143245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4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3"/>
          <p:cNvSpPr>
            <a:spLocks noChangeArrowheads="1"/>
          </p:cNvSpPr>
          <p:nvPr/>
        </p:nvSpPr>
        <p:spPr bwMode="auto">
          <a:xfrm>
            <a:off x="7524328" y="4715404"/>
            <a:ext cx="23409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6" name="Rectangle 35"/>
          <p:cNvSpPr/>
          <p:nvPr/>
        </p:nvSpPr>
        <p:spPr bwMode="auto">
          <a:xfrm>
            <a:off x="502024" y="1112681"/>
            <a:ext cx="5294112" cy="1797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8" y="1052492"/>
            <a:ext cx="319500" cy="307744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493879" y="2697888"/>
            <a:ext cx="4438161" cy="167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kern="0" dirty="0">
                <a:solidFill>
                  <a:srgbClr val="FFFFFF">
                    <a:lumMod val="10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</a:t>
            </a:r>
            <a:r>
              <a:rPr kumimoji="0" lang="en-GB" sz="1000" b="1" i="0" u="none" strike="noStrike" kern="0" cap="none" spc="0" normalizeH="0" noProof="0" dirty="0" err="1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kumimoji="0" lang="en-GB" sz="1000" b="1" i="0" u="none" strike="noStrike" kern="0" cap="none" spc="0" normalizeH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Change </a:t>
            </a:r>
            <a:r>
              <a:rPr lang="en-GB" sz="1000" b="1" kern="0" dirty="0">
                <a:solidFill>
                  <a:srgbClr val="FFFFFF">
                    <a:lumMod val="10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GB" sz="1000" b="1" i="0" u="none" strike="noStrike" kern="0" cap="none" spc="0" normalizeH="0" noProof="0" dirty="0" err="1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deas</a:t>
            </a: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9" b="18328"/>
          <a:stretch/>
        </p:blipFill>
        <p:spPr>
          <a:xfrm>
            <a:off x="5849754" y="1101345"/>
            <a:ext cx="216024" cy="20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lumMod val="100000"/>
                  </a:schemeClr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 bwMode="auto">
          <a:xfrm>
            <a:off x="6148420" y="1113128"/>
            <a:ext cx="2856346" cy="14969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kumimoji="0" lang="en-GB" sz="1000" b="1" i="0" u="none" strike="noStrike" kern="0" cap="none" spc="0" normalizeH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0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Team</a:t>
            </a:r>
          </a:p>
        </p:txBody>
      </p:sp>
      <p:sp>
        <p:nvSpPr>
          <p:cNvPr id="50" name="Freeform 163"/>
          <p:cNvSpPr>
            <a:spLocks noEditPoints="1"/>
          </p:cNvSpPr>
          <p:nvPr/>
        </p:nvSpPr>
        <p:spPr bwMode="auto">
          <a:xfrm>
            <a:off x="122759" y="2697888"/>
            <a:ext cx="254266" cy="125871"/>
          </a:xfrm>
          <a:custGeom>
            <a:avLst/>
            <a:gdLst>
              <a:gd name="T0" fmla="*/ 1798 w 2590"/>
              <a:gd name="T1" fmla="*/ 264 h 1368"/>
              <a:gd name="T2" fmla="*/ 1766 w 2590"/>
              <a:gd name="T3" fmla="*/ 312 h 1368"/>
              <a:gd name="T4" fmla="*/ 574 w 2590"/>
              <a:gd name="T5" fmla="*/ 324 h 1368"/>
              <a:gd name="T6" fmla="*/ 532 w 2590"/>
              <a:gd name="T7" fmla="*/ 312 h 1368"/>
              <a:gd name="T8" fmla="*/ 502 w 2590"/>
              <a:gd name="T9" fmla="*/ 264 h 1368"/>
              <a:gd name="T10" fmla="*/ 502 w 2590"/>
              <a:gd name="T11" fmla="*/ 58 h 1368"/>
              <a:gd name="T12" fmla="*/ 532 w 2590"/>
              <a:gd name="T13" fmla="*/ 12 h 1368"/>
              <a:gd name="T14" fmla="*/ 1726 w 2590"/>
              <a:gd name="T15" fmla="*/ 0 h 1368"/>
              <a:gd name="T16" fmla="*/ 1766 w 2590"/>
              <a:gd name="T17" fmla="*/ 12 h 1368"/>
              <a:gd name="T18" fmla="*/ 1798 w 2590"/>
              <a:gd name="T19" fmla="*/ 58 h 1368"/>
              <a:gd name="T20" fmla="*/ 74 w 2590"/>
              <a:gd name="T21" fmla="*/ 0 h 1368"/>
              <a:gd name="T22" fmla="*/ 32 w 2590"/>
              <a:gd name="T23" fmla="*/ 12 h 1368"/>
              <a:gd name="T24" fmla="*/ 2 w 2590"/>
              <a:gd name="T25" fmla="*/ 58 h 1368"/>
              <a:gd name="T26" fmla="*/ 2 w 2590"/>
              <a:gd name="T27" fmla="*/ 264 h 1368"/>
              <a:gd name="T28" fmla="*/ 32 w 2590"/>
              <a:gd name="T29" fmla="*/ 312 h 1368"/>
              <a:gd name="T30" fmla="*/ 250 w 2590"/>
              <a:gd name="T31" fmla="*/ 324 h 1368"/>
              <a:gd name="T32" fmla="*/ 292 w 2590"/>
              <a:gd name="T33" fmla="*/ 312 h 1368"/>
              <a:gd name="T34" fmla="*/ 322 w 2590"/>
              <a:gd name="T35" fmla="*/ 264 h 1368"/>
              <a:gd name="T36" fmla="*/ 322 w 2590"/>
              <a:gd name="T37" fmla="*/ 58 h 1368"/>
              <a:gd name="T38" fmla="*/ 292 w 2590"/>
              <a:gd name="T39" fmla="*/ 12 h 1368"/>
              <a:gd name="T40" fmla="*/ 250 w 2590"/>
              <a:gd name="T41" fmla="*/ 0 h 1368"/>
              <a:gd name="T42" fmla="*/ 1108 w 2590"/>
              <a:gd name="T43" fmla="*/ 522 h 1368"/>
              <a:gd name="T44" fmla="*/ 546 w 2590"/>
              <a:gd name="T45" fmla="*/ 528 h 1368"/>
              <a:gd name="T46" fmla="*/ 506 w 2590"/>
              <a:gd name="T47" fmla="*/ 566 h 1368"/>
              <a:gd name="T48" fmla="*/ 500 w 2590"/>
              <a:gd name="T49" fmla="*/ 772 h 1368"/>
              <a:gd name="T50" fmla="*/ 522 w 2590"/>
              <a:gd name="T51" fmla="*/ 824 h 1368"/>
              <a:gd name="T52" fmla="*/ 574 w 2590"/>
              <a:gd name="T53" fmla="*/ 846 h 1368"/>
              <a:gd name="T54" fmla="*/ 74 w 2590"/>
              <a:gd name="T55" fmla="*/ 1044 h 1368"/>
              <a:gd name="T56" fmla="*/ 22 w 2590"/>
              <a:gd name="T57" fmla="*/ 1066 h 1368"/>
              <a:gd name="T58" fmla="*/ 0 w 2590"/>
              <a:gd name="T59" fmla="*/ 1118 h 1368"/>
              <a:gd name="T60" fmla="*/ 6 w 2590"/>
              <a:gd name="T61" fmla="*/ 1322 h 1368"/>
              <a:gd name="T62" fmla="*/ 44 w 2590"/>
              <a:gd name="T63" fmla="*/ 1362 h 1368"/>
              <a:gd name="T64" fmla="*/ 250 w 2590"/>
              <a:gd name="T65" fmla="*/ 1368 h 1368"/>
              <a:gd name="T66" fmla="*/ 302 w 2590"/>
              <a:gd name="T67" fmla="*/ 1346 h 1368"/>
              <a:gd name="T68" fmla="*/ 324 w 2590"/>
              <a:gd name="T69" fmla="*/ 1294 h 1368"/>
              <a:gd name="T70" fmla="*/ 318 w 2590"/>
              <a:gd name="T71" fmla="*/ 1090 h 1368"/>
              <a:gd name="T72" fmla="*/ 278 w 2590"/>
              <a:gd name="T73" fmla="*/ 1050 h 1368"/>
              <a:gd name="T74" fmla="*/ 1394 w 2590"/>
              <a:gd name="T75" fmla="*/ 1044 h 1368"/>
              <a:gd name="T76" fmla="*/ 546 w 2590"/>
              <a:gd name="T77" fmla="*/ 1050 h 1368"/>
              <a:gd name="T78" fmla="*/ 506 w 2590"/>
              <a:gd name="T79" fmla="*/ 1090 h 1368"/>
              <a:gd name="T80" fmla="*/ 500 w 2590"/>
              <a:gd name="T81" fmla="*/ 1294 h 1368"/>
              <a:gd name="T82" fmla="*/ 522 w 2590"/>
              <a:gd name="T83" fmla="*/ 1346 h 1368"/>
              <a:gd name="T84" fmla="*/ 574 w 2590"/>
              <a:gd name="T85" fmla="*/ 1368 h 1368"/>
              <a:gd name="T86" fmla="*/ 74 w 2590"/>
              <a:gd name="T87" fmla="*/ 522 h 1368"/>
              <a:gd name="T88" fmla="*/ 32 w 2590"/>
              <a:gd name="T89" fmla="*/ 534 h 1368"/>
              <a:gd name="T90" fmla="*/ 2 w 2590"/>
              <a:gd name="T91" fmla="*/ 580 h 1368"/>
              <a:gd name="T92" fmla="*/ 2 w 2590"/>
              <a:gd name="T93" fmla="*/ 786 h 1368"/>
              <a:gd name="T94" fmla="*/ 32 w 2590"/>
              <a:gd name="T95" fmla="*/ 834 h 1368"/>
              <a:gd name="T96" fmla="*/ 250 w 2590"/>
              <a:gd name="T97" fmla="*/ 846 h 1368"/>
              <a:gd name="T98" fmla="*/ 292 w 2590"/>
              <a:gd name="T99" fmla="*/ 834 h 1368"/>
              <a:gd name="T100" fmla="*/ 322 w 2590"/>
              <a:gd name="T101" fmla="*/ 786 h 1368"/>
              <a:gd name="T102" fmla="*/ 322 w 2590"/>
              <a:gd name="T103" fmla="*/ 580 h 1368"/>
              <a:gd name="T104" fmla="*/ 292 w 2590"/>
              <a:gd name="T105" fmla="*/ 534 h 1368"/>
              <a:gd name="T106" fmla="*/ 250 w 2590"/>
              <a:gd name="T107" fmla="*/ 522 h 1368"/>
              <a:gd name="T108" fmla="*/ 1638 w 2590"/>
              <a:gd name="T109" fmla="*/ 492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590" h="1368">
                <a:moveTo>
                  <a:pt x="1800" y="74"/>
                </a:moveTo>
                <a:lnTo>
                  <a:pt x="1800" y="250"/>
                </a:lnTo>
                <a:lnTo>
                  <a:pt x="1800" y="250"/>
                </a:lnTo>
                <a:lnTo>
                  <a:pt x="1798" y="264"/>
                </a:lnTo>
                <a:lnTo>
                  <a:pt x="1794" y="278"/>
                </a:lnTo>
                <a:lnTo>
                  <a:pt x="1786" y="292"/>
                </a:lnTo>
                <a:lnTo>
                  <a:pt x="1778" y="302"/>
                </a:lnTo>
                <a:lnTo>
                  <a:pt x="1766" y="312"/>
                </a:lnTo>
                <a:lnTo>
                  <a:pt x="1754" y="318"/>
                </a:lnTo>
                <a:lnTo>
                  <a:pt x="1740" y="322"/>
                </a:lnTo>
                <a:lnTo>
                  <a:pt x="1726" y="324"/>
                </a:lnTo>
                <a:lnTo>
                  <a:pt x="574" y="324"/>
                </a:lnTo>
                <a:lnTo>
                  <a:pt x="574" y="324"/>
                </a:lnTo>
                <a:lnTo>
                  <a:pt x="560" y="322"/>
                </a:lnTo>
                <a:lnTo>
                  <a:pt x="546" y="318"/>
                </a:lnTo>
                <a:lnTo>
                  <a:pt x="532" y="312"/>
                </a:lnTo>
                <a:lnTo>
                  <a:pt x="522" y="302"/>
                </a:lnTo>
                <a:lnTo>
                  <a:pt x="512" y="292"/>
                </a:lnTo>
                <a:lnTo>
                  <a:pt x="506" y="278"/>
                </a:lnTo>
                <a:lnTo>
                  <a:pt x="502" y="264"/>
                </a:lnTo>
                <a:lnTo>
                  <a:pt x="500" y="250"/>
                </a:lnTo>
                <a:lnTo>
                  <a:pt x="500" y="74"/>
                </a:lnTo>
                <a:lnTo>
                  <a:pt x="500" y="74"/>
                </a:lnTo>
                <a:lnTo>
                  <a:pt x="502" y="58"/>
                </a:lnTo>
                <a:lnTo>
                  <a:pt x="506" y="44"/>
                </a:lnTo>
                <a:lnTo>
                  <a:pt x="512" y="32"/>
                </a:lnTo>
                <a:lnTo>
                  <a:pt x="522" y="22"/>
                </a:lnTo>
                <a:lnTo>
                  <a:pt x="532" y="12"/>
                </a:lnTo>
                <a:lnTo>
                  <a:pt x="546" y="6"/>
                </a:lnTo>
                <a:lnTo>
                  <a:pt x="560" y="2"/>
                </a:lnTo>
                <a:lnTo>
                  <a:pt x="574" y="0"/>
                </a:lnTo>
                <a:lnTo>
                  <a:pt x="1726" y="0"/>
                </a:lnTo>
                <a:lnTo>
                  <a:pt x="1726" y="0"/>
                </a:lnTo>
                <a:lnTo>
                  <a:pt x="1740" y="2"/>
                </a:lnTo>
                <a:lnTo>
                  <a:pt x="1754" y="6"/>
                </a:lnTo>
                <a:lnTo>
                  <a:pt x="1766" y="12"/>
                </a:lnTo>
                <a:lnTo>
                  <a:pt x="1778" y="22"/>
                </a:lnTo>
                <a:lnTo>
                  <a:pt x="1786" y="32"/>
                </a:lnTo>
                <a:lnTo>
                  <a:pt x="1794" y="44"/>
                </a:lnTo>
                <a:lnTo>
                  <a:pt x="1798" y="58"/>
                </a:lnTo>
                <a:lnTo>
                  <a:pt x="1800" y="74"/>
                </a:lnTo>
                <a:lnTo>
                  <a:pt x="1800" y="74"/>
                </a:lnTo>
                <a:close/>
                <a:moveTo>
                  <a:pt x="250" y="0"/>
                </a:moveTo>
                <a:lnTo>
                  <a:pt x="74" y="0"/>
                </a:lnTo>
                <a:lnTo>
                  <a:pt x="74" y="0"/>
                </a:lnTo>
                <a:lnTo>
                  <a:pt x="58" y="2"/>
                </a:lnTo>
                <a:lnTo>
                  <a:pt x="44" y="6"/>
                </a:lnTo>
                <a:lnTo>
                  <a:pt x="32" y="12"/>
                </a:lnTo>
                <a:lnTo>
                  <a:pt x="22" y="22"/>
                </a:lnTo>
                <a:lnTo>
                  <a:pt x="12" y="32"/>
                </a:lnTo>
                <a:lnTo>
                  <a:pt x="6" y="44"/>
                </a:lnTo>
                <a:lnTo>
                  <a:pt x="2" y="58"/>
                </a:lnTo>
                <a:lnTo>
                  <a:pt x="0" y="74"/>
                </a:lnTo>
                <a:lnTo>
                  <a:pt x="0" y="250"/>
                </a:lnTo>
                <a:lnTo>
                  <a:pt x="0" y="250"/>
                </a:lnTo>
                <a:lnTo>
                  <a:pt x="2" y="264"/>
                </a:lnTo>
                <a:lnTo>
                  <a:pt x="6" y="278"/>
                </a:lnTo>
                <a:lnTo>
                  <a:pt x="12" y="292"/>
                </a:lnTo>
                <a:lnTo>
                  <a:pt x="22" y="302"/>
                </a:lnTo>
                <a:lnTo>
                  <a:pt x="32" y="312"/>
                </a:lnTo>
                <a:lnTo>
                  <a:pt x="44" y="318"/>
                </a:lnTo>
                <a:lnTo>
                  <a:pt x="58" y="322"/>
                </a:lnTo>
                <a:lnTo>
                  <a:pt x="74" y="324"/>
                </a:lnTo>
                <a:lnTo>
                  <a:pt x="250" y="324"/>
                </a:lnTo>
                <a:lnTo>
                  <a:pt x="250" y="324"/>
                </a:lnTo>
                <a:lnTo>
                  <a:pt x="264" y="322"/>
                </a:lnTo>
                <a:lnTo>
                  <a:pt x="278" y="318"/>
                </a:lnTo>
                <a:lnTo>
                  <a:pt x="292" y="312"/>
                </a:lnTo>
                <a:lnTo>
                  <a:pt x="302" y="302"/>
                </a:lnTo>
                <a:lnTo>
                  <a:pt x="312" y="292"/>
                </a:lnTo>
                <a:lnTo>
                  <a:pt x="318" y="278"/>
                </a:lnTo>
                <a:lnTo>
                  <a:pt x="322" y="264"/>
                </a:lnTo>
                <a:lnTo>
                  <a:pt x="324" y="250"/>
                </a:lnTo>
                <a:lnTo>
                  <a:pt x="324" y="74"/>
                </a:lnTo>
                <a:lnTo>
                  <a:pt x="324" y="74"/>
                </a:lnTo>
                <a:lnTo>
                  <a:pt x="322" y="58"/>
                </a:lnTo>
                <a:lnTo>
                  <a:pt x="318" y="44"/>
                </a:lnTo>
                <a:lnTo>
                  <a:pt x="312" y="32"/>
                </a:lnTo>
                <a:lnTo>
                  <a:pt x="302" y="22"/>
                </a:lnTo>
                <a:lnTo>
                  <a:pt x="292" y="12"/>
                </a:lnTo>
                <a:lnTo>
                  <a:pt x="278" y="6"/>
                </a:lnTo>
                <a:lnTo>
                  <a:pt x="264" y="2"/>
                </a:lnTo>
                <a:lnTo>
                  <a:pt x="250" y="0"/>
                </a:lnTo>
                <a:lnTo>
                  <a:pt x="250" y="0"/>
                </a:lnTo>
                <a:close/>
                <a:moveTo>
                  <a:pt x="574" y="846"/>
                </a:moveTo>
                <a:lnTo>
                  <a:pt x="1286" y="846"/>
                </a:lnTo>
                <a:lnTo>
                  <a:pt x="1154" y="606"/>
                </a:lnTo>
                <a:lnTo>
                  <a:pt x="1108" y="522"/>
                </a:lnTo>
                <a:lnTo>
                  <a:pt x="574" y="522"/>
                </a:lnTo>
                <a:lnTo>
                  <a:pt x="574" y="522"/>
                </a:lnTo>
                <a:lnTo>
                  <a:pt x="560" y="524"/>
                </a:lnTo>
                <a:lnTo>
                  <a:pt x="546" y="528"/>
                </a:lnTo>
                <a:lnTo>
                  <a:pt x="532" y="534"/>
                </a:lnTo>
                <a:lnTo>
                  <a:pt x="522" y="544"/>
                </a:lnTo>
                <a:lnTo>
                  <a:pt x="512" y="554"/>
                </a:lnTo>
                <a:lnTo>
                  <a:pt x="506" y="566"/>
                </a:lnTo>
                <a:lnTo>
                  <a:pt x="502" y="580"/>
                </a:lnTo>
                <a:lnTo>
                  <a:pt x="500" y="596"/>
                </a:lnTo>
                <a:lnTo>
                  <a:pt x="500" y="772"/>
                </a:lnTo>
                <a:lnTo>
                  <a:pt x="500" y="772"/>
                </a:lnTo>
                <a:lnTo>
                  <a:pt x="502" y="786"/>
                </a:lnTo>
                <a:lnTo>
                  <a:pt x="506" y="800"/>
                </a:lnTo>
                <a:lnTo>
                  <a:pt x="512" y="814"/>
                </a:lnTo>
                <a:lnTo>
                  <a:pt x="522" y="824"/>
                </a:lnTo>
                <a:lnTo>
                  <a:pt x="532" y="834"/>
                </a:lnTo>
                <a:lnTo>
                  <a:pt x="546" y="840"/>
                </a:lnTo>
                <a:lnTo>
                  <a:pt x="560" y="844"/>
                </a:lnTo>
                <a:lnTo>
                  <a:pt x="574" y="846"/>
                </a:lnTo>
                <a:lnTo>
                  <a:pt x="574" y="846"/>
                </a:lnTo>
                <a:close/>
                <a:moveTo>
                  <a:pt x="250" y="1044"/>
                </a:moveTo>
                <a:lnTo>
                  <a:pt x="74" y="1044"/>
                </a:lnTo>
                <a:lnTo>
                  <a:pt x="74" y="1044"/>
                </a:lnTo>
                <a:lnTo>
                  <a:pt x="58" y="1046"/>
                </a:lnTo>
                <a:lnTo>
                  <a:pt x="44" y="1050"/>
                </a:lnTo>
                <a:lnTo>
                  <a:pt x="32" y="1056"/>
                </a:lnTo>
                <a:lnTo>
                  <a:pt x="22" y="1066"/>
                </a:lnTo>
                <a:lnTo>
                  <a:pt x="12" y="1076"/>
                </a:lnTo>
                <a:lnTo>
                  <a:pt x="6" y="1090"/>
                </a:lnTo>
                <a:lnTo>
                  <a:pt x="2" y="1102"/>
                </a:lnTo>
                <a:lnTo>
                  <a:pt x="0" y="1118"/>
                </a:lnTo>
                <a:lnTo>
                  <a:pt x="0" y="1294"/>
                </a:lnTo>
                <a:lnTo>
                  <a:pt x="0" y="1294"/>
                </a:lnTo>
                <a:lnTo>
                  <a:pt x="2" y="1308"/>
                </a:lnTo>
                <a:lnTo>
                  <a:pt x="6" y="1322"/>
                </a:lnTo>
                <a:lnTo>
                  <a:pt x="12" y="1336"/>
                </a:lnTo>
                <a:lnTo>
                  <a:pt x="22" y="1346"/>
                </a:lnTo>
                <a:lnTo>
                  <a:pt x="32" y="1356"/>
                </a:lnTo>
                <a:lnTo>
                  <a:pt x="44" y="1362"/>
                </a:lnTo>
                <a:lnTo>
                  <a:pt x="58" y="1366"/>
                </a:lnTo>
                <a:lnTo>
                  <a:pt x="74" y="1368"/>
                </a:lnTo>
                <a:lnTo>
                  <a:pt x="250" y="1368"/>
                </a:lnTo>
                <a:lnTo>
                  <a:pt x="250" y="1368"/>
                </a:lnTo>
                <a:lnTo>
                  <a:pt x="264" y="1366"/>
                </a:lnTo>
                <a:lnTo>
                  <a:pt x="278" y="1362"/>
                </a:lnTo>
                <a:lnTo>
                  <a:pt x="292" y="1356"/>
                </a:lnTo>
                <a:lnTo>
                  <a:pt x="302" y="1346"/>
                </a:lnTo>
                <a:lnTo>
                  <a:pt x="312" y="1336"/>
                </a:lnTo>
                <a:lnTo>
                  <a:pt x="318" y="1322"/>
                </a:lnTo>
                <a:lnTo>
                  <a:pt x="322" y="1308"/>
                </a:lnTo>
                <a:lnTo>
                  <a:pt x="324" y="1294"/>
                </a:lnTo>
                <a:lnTo>
                  <a:pt x="324" y="1118"/>
                </a:lnTo>
                <a:lnTo>
                  <a:pt x="324" y="1118"/>
                </a:lnTo>
                <a:lnTo>
                  <a:pt x="322" y="1102"/>
                </a:lnTo>
                <a:lnTo>
                  <a:pt x="318" y="1090"/>
                </a:lnTo>
                <a:lnTo>
                  <a:pt x="312" y="1076"/>
                </a:lnTo>
                <a:lnTo>
                  <a:pt x="302" y="1066"/>
                </a:lnTo>
                <a:lnTo>
                  <a:pt x="292" y="1056"/>
                </a:lnTo>
                <a:lnTo>
                  <a:pt x="278" y="1050"/>
                </a:lnTo>
                <a:lnTo>
                  <a:pt x="264" y="1046"/>
                </a:lnTo>
                <a:lnTo>
                  <a:pt x="250" y="1044"/>
                </a:lnTo>
                <a:lnTo>
                  <a:pt x="250" y="1044"/>
                </a:lnTo>
                <a:close/>
                <a:moveTo>
                  <a:pt x="1394" y="1044"/>
                </a:moveTo>
                <a:lnTo>
                  <a:pt x="574" y="1044"/>
                </a:lnTo>
                <a:lnTo>
                  <a:pt x="574" y="1044"/>
                </a:lnTo>
                <a:lnTo>
                  <a:pt x="560" y="1046"/>
                </a:lnTo>
                <a:lnTo>
                  <a:pt x="546" y="1050"/>
                </a:lnTo>
                <a:lnTo>
                  <a:pt x="532" y="1056"/>
                </a:lnTo>
                <a:lnTo>
                  <a:pt x="522" y="1066"/>
                </a:lnTo>
                <a:lnTo>
                  <a:pt x="512" y="1076"/>
                </a:lnTo>
                <a:lnTo>
                  <a:pt x="506" y="1090"/>
                </a:lnTo>
                <a:lnTo>
                  <a:pt x="502" y="1102"/>
                </a:lnTo>
                <a:lnTo>
                  <a:pt x="500" y="1118"/>
                </a:lnTo>
                <a:lnTo>
                  <a:pt x="500" y="1294"/>
                </a:lnTo>
                <a:lnTo>
                  <a:pt x="500" y="1294"/>
                </a:lnTo>
                <a:lnTo>
                  <a:pt x="502" y="1308"/>
                </a:lnTo>
                <a:lnTo>
                  <a:pt x="506" y="1322"/>
                </a:lnTo>
                <a:lnTo>
                  <a:pt x="512" y="1336"/>
                </a:lnTo>
                <a:lnTo>
                  <a:pt x="522" y="1346"/>
                </a:lnTo>
                <a:lnTo>
                  <a:pt x="532" y="1356"/>
                </a:lnTo>
                <a:lnTo>
                  <a:pt x="546" y="1362"/>
                </a:lnTo>
                <a:lnTo>
                  <a:pt x="560" y="1366"/>
                </a:lnTo>
                <a:lnTo>
                  <a:pt x="574" y="1368"/>
                </a:lnTo>
                <a:lnTo>
                  <a:pt x="1572" y="1368"/>
                </a:lnTo>
                <a:lnTo>
                  <a:pt x="1394" y="1044"/>
                </a:lnTo>
                <a:close/>
                <a:moveTo>
                  <a:pt x="250" y="522"/>
                </a:moveTo>
                <a:lnTo>
                  <a:pt x="74" y="522"/>
                </a:lnTo>
                <a:lnTo>
                  <a:pt x="74" y="522"/>
                </a:lnTo>
                <a:lnTo>
                  <a:pt x="58" y="524"/>
                </a:lnTo>
                <a:lnTo>
                  <a:pt x="44" y="528"/>
                </a:lnTo>
                <a:lnTo>
                  <a:pt x="32" y="534"/>
                </a:lnTo>
                <a:lnTo>
                  <a:pt x="22" y="544"/>
                </a:lnTo>
                <a:lnTo>
                  <a:pt x="12" y="554"/>
                </a:lnTo>
                <a:lnTo>
                  <a:pt x="6" y="566"/>
                </a:lnTo>
                <a:lnTo>
                  <a:pt x="2" y="580"/>
                </a:lnTo>
                <a:lnTo>
                  <a:pt x="0" y="596"/>
                </a:lnTo>
                <a:lnTo>
                  <a:pt x="0" y="772"/>
                </a:lnTo>
                <a:lnTo>
                  <a:pt x="0" y="772"/>
                </a:lnTo>
                <a:lnTo>
                  <a:pt x="2" y="786"/>
                </a:lnTo>
                <a:lnTo>
                  <a:pt x="6" y="800"/>
                </a:lnTo>
                <a:lnTo>
                  <a:pt x="12" y="814"/>
                </a:lnTo>
                <a:lnTo>
                  <a:pt x="22" y="824"/>
                </a:lnTo>
                <a:lnTo>
                  <a:pt x="32" y="834"/>
                </a:lnTo>
                <a:lnTo>
                  <a:pt x="44" y="840"/>
                </a:lnTo>
                <a:lnTo>
                  <a:pt x="58" y="844"/>
                </a:lnTo>
                <a:lnTo>
                  <a:pt x="74" y="846"/>
                </a:lnTo>
                <a:lnTo>
                  <a:pt x="250" y="846"/>
                </a:lnTo>
                <a:lnTo>
                  <a:pt x="250" y="846"/>
                </a:lnTo>
                <a:lnTo>
                  <a:pt x="264" y="844"/>
                </a:lnTo>
                <a:lnTo>
                  <a:pt x="278" y="840"/>
                </a:lnTo>
                <a:lnTo>
                  <a:pt x="292" y="834"/>
                </a:lnTo>
                <a:lnTo>
                  <a:pt x="302" y="824"/>
                </a:lnTo>
                <a:lnTo>
                  <a:pt x="312" y="814"/>
                </a:lnTo>
                <a:lnTo>
                  <a:pt x="318" y="800"/>
                </a:lnTo>
                <a:lnTo>
                  <a:pt x="322" y="786"/>
                </a:lnTo>
                <a:lnTo>
                  <a:pt x="324" y="772"/>
                </a:lnTo>
                <a:lnTo>
                  <a:pt x="324" y="596"/>
                </a:lnTo>
                <a:lnTo>
                  <a:pt x="324" y="596"/>
                </a:lnTo>
                <a:lnTo>
                  <a:pt x="322" y="580"/>
                </a:lnTo>
                <a:lnTo>
                  <a:pt x="318" y="566"/>
                </a:lnTo>
                <a:lnTo>
                  <a:pt x="312" y="554"/>
                </a:lnTo>
                <a:lnTo>
                  <a:pt x="302" y="544"/>
                </a:lnTo>
                <a:lnTo>
                  <a:pt x="292" y="534"/>
                </a:lnTo>
                <a:lnTo>
                  <a:pt x="278" y="528"/>
                </a:lnTo>
                <a:lnTo>
                  <a:pt x="264" y="524"/>
                </a:lnTo>
                <a:lnTo>
                  <a:pt x="250" y="522"/>
                </a:lnTo>
                <a:lnTo>
                  <a:pt x="250" y="522"/>
                </a:lnTo>
                <a:close/>
                <a:moveTo>
                  <a:pt x="2590" y="2"/>
                </a:moveTo>
                <a:lnTo>
                  <a:pt x="2314" y="2"/>
                </a:lnTo>
                <a:lnTo>
                  <a:pt x="1840" y="862"/>
                </a:lnTo>
                <a:lnTo>
                  <a:pt x="1638" y="492"/>
                </a:lnTo>
                <a:lnTo>
                  <a:pt x="1362" y="492"/>
                </a:lnTo>
                <a:lnTo>
                  <a:pt x="1840" y="1366"/>
                </a:lnTo>
                <a:lnTo>
                  <a:pt x="2590" y="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50">
              <a:solidFill>
                <a:sysClr val="windowText" lastClr="000000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35452" y="4631834"/>
            <a:ext cx="4481151" cy="167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Challenges and Risk</a:t>
            </a: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37349"/>
              </p:ext>
            </p:extLst>
          </p:nvPr>
        </p:nvGraphicFramePr>
        <p:xfrm>
          <a:off x="6148420" y="1360237"/>
          <a:ext cx="2850490" cy="1241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229">
                  <a:extLst>
                    <a:ext uri="{9D8B030D-6E8A-4147-A177-3AD203B41FA5}">
                      <a16:colId xmlns:a16="http://schemas.microsoft.com/office/drawing/2014/main" val="2203133239"/>
                    </a:ext>
                  </a:extLst>
                </a:gridCol>
                <a:gridCol w="610017">
                  <a:extLst>
                    <a:ext uri="{9D8B030D-6E8A-4147-A177-3AD203B41FA5}">
                      <a16:colId xmlns:a16="http://schemas.microsoft.com/office/drawing/2014/main" val="302002025"/>
                    </a:ext>
                  </a:extLst>
                </a:gridCol>
                <a:gridCol w="762330">
                  <a:extLst>
                    <a:ext uri="{9D8B030D-6E8A-4147-A177-3AD203B41FA5}">
                      <a16:colId xmlns:a16="http://schemas.microsoft.com/office/drawing/2014/main" val="3174795148"/>
                    </a:ext>
                  </a:extLst>
                </a:gridCol>
                <a:gridCol w="662914">
                  <a:extLst>
                    <a:ext uri="{9D8B030D-6E8A-4147-A177-3AD203B41FA5}">
                      <a16:colId xmlns:a16="http://schemas.microsoft.com/office/drawing/2014/main" val="2363122617"/>
                    </a:ext>
                  </a:extLst>
                </a:gridCol>
              </a:tblGrid>
              <a:tr h="310257">
                <a:tc>
                  <a:txBody>
                    <a:bodyPr/>
                    <a:lstStyle/>
                    <a:p>
                      <a:r>
                        <a:rPr lang="en-GB" sz="700" dirty="0"/>
                        <a:t>Clinical</a:t>
                      </a:r>
                      <a:r>
                        <a:rPr lang="en-GB" sz="700" baseline="0" dirty="0"/>
                        <a:t> Director</a:t>
                      </a:r>
                      <a:endParaRPr lang="en-GB" sz="7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Performance 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325579"/>
                  </a:ext>
                </a:extLst>
              </a:tr>
              <a:tr h="310257">
                <a:tc>
                  <a:txBody>
                    <a:bodyPr/>
                    <a:lstStyle/>
                    <a:p>
                      <a:r>
                        <a:rPr lang="en-GB" sz="700" dirty="0"/>
                        <a:t>Assistant</a:t>
                      </a:r>
                      <a:r>
                        <a:rPr lang="en-GB" sz="700" baseline="0" dirty="0"/>
                        <a:t> Director</a:t>
                      </a:r>
                      <a:endParaRPr lang="en-GB" sz="7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Assistant Director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484822"/>
                  </a:ext>
                </a:extLst>
              </a:tr>
              <a:tr h="310257">
                <a:tc>
                  <a:txBody>
                    <a:bodyPr/>
                    <a:lstStyle/>
                    <a:p>
                      <a:r>
                        <a:rPr lang="en-GB" sz="700" dirty="0"/>
                        <a:t>Service Manager</a:t>
                      </a:r>
                      <a:r>
                        <a:rPr lang="en-GB" sz="700" baseline="0" dirty="0"/>
                        <a:t> </a:t>
                      </a:r>
                      <a:endParaRPr lang="en-GB" sz="7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Support worker</a:t>
                      </a: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216270"/>
                  </a:ext>
                </a:extLst>
              </a:tr>
              <a:tr h="310257">
                <a:tc>
                  <a:txBody>
                    <a:bodyPr/>
                    <a:lstStyle/>
                    <a:p>
                      <a:r>
                        <a:rPr lang="en-GB" sz="700" dirty="0"/>
                        <a:t>Lead Clinical</a:t>
                      </a:r>
                      <a:r>
                        <a:rPr lang="en-GB" sz="700" baseline="0" dirty="0"/>
                        <a:t> Nurse</a:t>
                      </a:r>
                      <a:endParaRPr lang="en-GB" sz="7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Support</a:t>
                      </a:r>
                      <a:r>
                        <a:rPr lang="en-GB" sz="700" baseline="0" dirty="0"/>
                        <a:t> worker</a:t>
                      </a:r>
                      <a:endParaRPr lang="en-GB" sz="700" dirty="0"/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88054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3879" y="2894287"/>
            <a:ext cx="4438161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GB" sz="700" dirty="0"/>
          </a:p>
        </p:txBody>
      </p:sp>
      <p:sp>
        <p:nvSpPr>
          <p:cNvPr id="7" name="TextBox 6"/>
          <p:cNvSpPr txBox="1"/>
          <p:nvPr/>
        </p:nvSpPr>
        <p:spPr>
          <a:xfrm>
            <a:off x="453715" y="1412091"/>
            <a:ext cx="41026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713" y="1380116"/>
            <a:ext cx="5276423" cy="2000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70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3262" y="695271"/>
            <a:ext cx="5242874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name Recovery Plan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362588" y="2697888"/>
            <a:ext cx="3459458" cy="1671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noProof="0" dirty="0">
                <a:ln>
                  <a:noFill/>
                </a:ln>
                <a:solidFill>
                  <a:srgbClr val="FFFFFF">
                    <a:lumMod val="10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Trajectories</a:t>
            </a: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FFFFFF">
                  <a:lumMod val="100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024" y="4972548"/>
            <a:ext cx="4438161" cy="1077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GB" sz="100" dirty="0">
              <a:latin typeface="+mj-lt"/>
            </a:endParaRPr>
          </a:p>
        </p:txBody>
      </p:sp>
      <p:pic>
        <p:nvPicPr>
          <p:cNvPr id="22" name="Graphic 7" descr="Upward trend">
            <a:extLst>
              <a:ext uri="{FF2B5EF4-FFF2-40B4-BE49-F238E27FC236}">
                <a16:creationId xmlns:a16="http://schemas.microsoft.com/office/drawing/2014/main" id="{C1A8E634-91C0-4FDA-BE49-E70F3D033A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027" y="2635762"/>
            <a:ext cx="316600" cy="291392"/>
          </a:xfrm>
          <a:prstGeom prst="rect">
            <a:avLst/>
          </a:prstGeom>
          <a:effectLst>
            <a:outerShdw blurRad="50800" dist="50800" dir="5400000" algn="ctr" rotWithShape="0">
              <a:schemeClr val="accent1"/>
            </a:outerShdw>
          </a:effectLst>
        </p:spPr>
      </p:pic>
      <p:pic>
        <p:nvPicPr>
          <p:cNvPr id="1026" name="Picture 2" descr="247,070 Challenge Icon Images, Stock Photos &amp; Vectors ...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7"/>
          <a:stretch/>
        </p:blipFill>
        <p:spPr bwMode="auto">
          <a:xfrm>
            <a:off x="85216" y="4580400"/>
            <a:ext cx="326537" cy="27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047617"/>
              </p:ext>
            </p:extLst>
          </p:nvPr>
        </p:nvGraphicFramePr>
        <p:xfrm>
          <a:off x="5362588" y="5985852"/>
          <a:ext cx="3459458" cy="802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729">
                  <a:extLst>
                    <a:ext uri="{9D8B030D-6E8A-4147-A177-3AD203B41FA5}">
                      <a16:colId xmlns:a16="http://schemas.microsoft.com/office/drawing/2014/main" val="2891015923"/>
                    </a:ext>
                  </a:extLst>
                </a:gridCol>
                <a:gridCol w="1729729">
                  <a:extLst>
                    <a:ext uri="{9D8B030D-6E8A-4147-A177-3AD203B41FA5}">
                      <a16:colId xmlns:a16="http://schemas.microsoft.com/office/drawing/2014/main" val="3937062090"/>
                    </a:ext>
                  </a:extLst>
                </a:gridCol>
              </a:tblGrid>
              <a:tr h="316167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Current Waiters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983910"/>
                  </a:ext>
                </a:extLst>
              </a:tr>
              <a:tr h="486411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5379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1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7F16CAB-5A6B-F7A2-821E-7D0553A06FFC}"/>
              </a:ext>
            </a:extLst>
          </p:cNvPr>
          <p:cNvSpPr/>
          <p:nvPr/>
        </p:nvSpPr>
        <p:spPr>
          <a:xfrm>
            <a:off x="858217" y="1359618"/>
            <a:ext cx="1528763" cy="271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63" b="1">
                <a:solidFill>
                  <a:srgbClr val="000000"/>
                </a:solidFill>
                <a:latin typeface="Arial"/>
                <a:cs typeface="Calibri"/>
              </a:rPr>
              <a:t>Triage (Stage 1)</a:t>
            </a:r>
            <a:endParaRPr lang="en-US" sz="863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C9C8FE-0B2A-13F8-D367-65E97418A460}"/>
              </a:ext>
            </a:extLst>
          </p:cNvPr>
          <p:cNvSpPr/>
          <p:nvPr/>
        </p:nvSpPr>
        <p:spPr>
          <a:xfrm>
            <a:off x="2865611" y="1359618"/>
            <a:ext cx="1585913" cy="271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863" b="1" dirty="0">
                <a:solidFill>
                  <a:srgbClr val="000000"/>
                </a:solidFill>
                <a:latin typeface="Arial"/>
                <a:cs typeface="Calibri"/>
              </a:rPr>
              <a:t>Diagnostic Clinic (Stage 2) Start of Diagnosis</a:t>
            </a:r>
            <a:endParaRPr lang="en-US" sz="863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7ED7CB-4E61-4B0D-5DE7-ABF5CFF9EAD2}"/>
              </a:ext>
            </a:extLst>
          </p:cNvPr>
          <p:cNvSpPr/>
          <p:nvPr/>
        </p:nvSpPr>
        <p:spPr>
          <a:xfrm>
            <a:off x="5094461" y="1359618"/>
            <a:ext cx="1585913" cy="271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863" b="1" dirty="0">
                <a:solidFill>
                  <a:srgbClr val="000000"/>
                </a:solidFill>
                <a:latin typeface="Arial"/>
                <a:cs typeface="Calibri"/>
              </a:rPr>
              <a:t>Diagnostic Clinic (Stage 3) End of Diagnosis </a:t>
            </a:r>
            <a:endParaRPr lang="en-US" sz="863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104029-DC3B-5334-8487-79183AC19D98}"/>
              </a:ext>
            </a:extLst>
          </p:cNvPr>
          <p:cNvSpPr/>
          <p:nvPr/>
        </p:nvSpPr>
        <p:spPr>
          <a:xfrm>
            <a:off x="7416180" y="1359618"/>
            <a:ext cx="1550194" cy="271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863" b="1">
                <a:solidFill>
                  <a:srgbClr val="000000"/>
                </a:solidFill>
                <a:latin typeface="Arial"/>
                <a:cs typeface="Calibri"/>
              </a:rPr>
              <a:t>Post-diagnostic (Stage 4)</a:t>
            </a:r>
            <a:endParaRPr lang="en-US" sz="863" b="1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38CC3FE-3A42-3DBC-E1B9-B1B4FBD32D98}"/>
              </a:ext>
            </a:extLst>
          </p:cNvPr>
          <p:cNvSpPr/>
          <p:nvPr/>
        </p:nvSpPr>
        <p:spPr>
          <a:xfrm>
            <a:off x="2429843" y="1431056"/>
            <a:ext cx="292894" cy="17145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C7F68B3-EDAA-DDC1-6E94-DA114DE09C24}"/>
              </a:ext>
            </a:extLst>
          </p:cNvPr>
          <p:cNvSpPr/>
          <p:nvPr/>
        </p:nvSpPr>
        <p:spPr>
          <a:xfrm>
            <a:off x="4608686" y="1431056"/>
            <a:ext cx="378619" cy="17145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C1E67DF-A6E5-F672-6DAA-F4C6CA50D5E0}"/>
              </a:ext>
            </a:extLst>
          </p:cNvPr>
          <p:cNvSpPr/>
          <p:nvPr/>
        </p:nvSpPr>
        <p:spPr>
          <a:xfrm>
            <a:off x="6930404" y="1431056"/>
            <a:ext cx="328613" cy="17145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B9254C-4307-BDC2-E9B8-54B65139DEC5}"/>
              </a:ext>
            </a:extLst>
          </p:cNvPr>
          <p:cNvSpPr txBox="1"/>
          <p:nvPr/>
        </p:nvSpPr>
        <p:spPr>
          <a:xfrm rot="16200000">
            <a:off x="160876" y="2895970"/>
            <a:ext cx="679819" cy="450123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25">
                <a:solidFill>
                  <a:srgbClr val="FFFFFF"/>
                </a:solidFill>
                <a:latin typeface="Arial"/>
                <a:cs typeface="Calibri"/>
              </a:rPr>
              <a:t>Consultant Psychiatrist</a:t>
            </a:r>
          </a:p>
          <a:p>
            <a:pPr algn="ctr"/>
            <a:endParaRPr lang="en-US" sz="825">
              <a:solidFill>
                <a:srgbClr val="FFFFFF"/>
              </a:solidFill>
              <a:latin typeface="Arial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5E83FE-BF8C-10FD-59BC-5344137EFF68}"/>
              </a:ext>
            </a:extLst>
          </p:cNvPr>
          <p:cNvSpPr txBox="1"/>
          <p:nvPr/>
        </p:nvSpPr>
        <p:spPr>
          <a:xfrm>
            <a:off x="843929" y="1681087"/>
            <a:ext cx="1614488" cy="19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788" dirty="0">
              <a:latin typeface="Arial"/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5A9EB8-A10C-1B70-8267-F69E88EF585F}"/>
              </a:ext>
            </a:extLst>
          </p:cNvPr>
          <p:cNvSpPr txBox="1"/>
          <p:nvPr/>
        </p:nvSpPr>
        <p:spPr>
          <a:xfrm>
            <a:off x="5015879" y="1673943"/>
            <a:ext cx="1743075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EA515F-39EE-1388-7A4A-93218C823DBA}"/>
              </a:ext>
            </a:extLst>
          </p:cNvPr>
          <p:cNvSpPr txBox="1"/>
          <p:nvPr/>
        </p:nvSpPr>
        <p:spPr>
          <a:xfrm>
            <a:off x="7366173" y="1673943"/>
            <a:ext cx="1700213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>
              <a:cs typeface="Calibri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FC620C-9A16-5E34-E941-EC6A7EFF81DD}"/>
              </a:ext>
            </a:extLst>
          </p:cNvPr>
          <p:cNvSpPr txBox="1"/>
          <p:nvPr/>
        </p:nvSpPr>
        <p:spPr>
          <a:xfrm rot="16200000">
            <a:off x="-1290163" y="4087700"/>
            <a:ext cx="2844375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b="1">
                <a:latin typeface="Arial"/>
                <a:cs typeface="Calibri"/>
              </a:rPr>
              <a:t>Capacity Breakdown</a:t>
            </a:r>
            <a:endParaRPr lang="en-US" sz="18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59A2D18-B5CC-A3D3-BE1D-0FF3835BAC58}"/>
              </a:ext>
            </a:extLst>
          </p:cNvPr>
          <p:cNvSpPr txBox="1"/>
          <p:nvPr/>
        </p:nvSpPr>
        <p:spPr>
          <a:xfrm rot="16200000">
            <a:off x="128728" y="3606772"/>
            <a:ext cx="729825" cy="450123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25">
                <a:solidFill>
                  <a:srgbClr val="FFFFFF"/>
                </a:solidFill>
                <a:latin typeface="Arial"/>
                <a:cs typeface="Calibri"/>
              </a:rPr>
              <a:t>Clinical Psychologist</a:t>
            </a:r>
          </a:p>
          <a:p>
            <a:pPr algn="ctr"/>
            <a:endParaRPr lang="en-US" sz="825">
              <a:solidFill>
                <a:srgbClr val="FFFFFF"/>
              </a:solidFill>
              <a:latin typeface="Arial"/>
              <a:cs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62D2E3-C936-6972-897C-81109717558B}"/>
              </a:ext>
            </a:extLst>
          </p:cNvPr>
          <p:cNvSpPr txBox="1"/>
          <p:nvPr/>
        </p:nvSpPr>
        <p:spPr>
          <a:xfrm>
            <a:off x="16361" y="1712719"/>
            <a:ext cx="76554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b="1">
                <a:solidFill>
                  <a:srgbClr val="000000"/>
                </a:solidFill>
                <a:latin typeface="Arial"/>
                <a:cs typeface="Calibri"/>
              </a:rPr>
              <a:t>Demand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52F39BE-DF04-6119-1DAE-243D9E8E8956}"/>
              </a:ext>
            </a:extLst>
          </p:cNvPr>
          <p:cNvSpPr txBox="1"/>
          <p:nvPr/>
        </p:nvSpPr>
        <p:spPr>
          <a:xfrm rot="16200000">
            <a:off x="235884" y="4235420"/>
            <a:ext cx="515513" cy="450123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25">
                <a:solidFill>
                  <a:srgbClr val="FFFFFF"/>
                </a:solidFill>
                <a:latin typeface="Arial"/>
                <a:cs typeface="Calibri"/>
              </a:rPr>
              <a:t>Clinical Support Worker</a:t>
            </a:r>
            <a:endParaRPr lang="en-US" sz="12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E864469-08BF-899E-1B4E-D71CD336F61F}"/>
              </a:ext>
            </a:extLst>
          </p:cNvPr>
          <p:cNvSpPr txBox="1"/>
          <p:nvPr/>
        </p:nvSpPr>
        <p:spPr>
          <a:xfrm rot="16200000">
            <a:off x="285890" y="4724768"/>
            <a:ext cx="422644" cy="450123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25">
                <a:solidFill>
                  <a:srgbClr val="FFFFFF"/>
                </a:solidFill>
                <a:latin typeface="Arial"/>
                <a:cs typeface="Calibri"/>
              </a:rPr>
              <a:t>Lead Nurse</a:t>
            </a:r>
            <a:endParaRPr lang="en-US" sz="1800"/>
          </a:p>
          <a:p>
            <a:pPr algn="ctr"/>
            <a:endParaRPr lang="en-US" sz="825">
              <a:solidFill>
                <a:srgbClr val="FFFFFF"/>
              </a:solidFill>
              <a:latin typeface="Arial"/>
              <a:cs typeface="Calibri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FAA8A72-D922-80DE-B369-EA1AB903DAE2}"/>
              </a:ext>
            </a:extLst>
          </p:cNvPr>
          <p:cNvSpPr txBox="1"/>
          <p:nvPr/>
        </p:nvSpPr>
        <p:spPr>
          <a:xfrm rot="16200000">
            <a:off x="264458" y="5178395"/>
            <a:ext cx="444075" cy="450123"/>
          </a:xfrm>
          <a:prstGeom prst="rect">
            <a:avLst/>
          </a:prstGeom>
          <a:solidFill>
            <a:schemeClr val="accent5"/>
          </a:solidFill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825">
                <a:solidFill>
                  <a:srgbClr val="FFFFFF"/>
                </a:solidFill>
                <a:latin typeface="Arial"/>
                <a:cs typeface="Calibri"/>
              </a:rPr>
              <a:t>Senior OT</a:t>
            </a:r>
            <a:endParaRPr lang="en-US" sz="1800"/>
          </a:p>
          <a:p>
            <a:pPr algn="ctr"/>
            <a:endParaRPr lang="en-US" sz="825">
              <a:solidFill>
                <a:srgbClr val="FFFFFF"/>
              </a:solidFill>
              <a:latin typeface="Arial"/>
              <a:cs typeface="Calibri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891969-791E-E55F-0CAA-46B46479734A}"/>
              </a:ext>
            </a:extLst>
          </p:cNvPr>
          <p:cNvSpPr txBox="1"/>
          <p:nvPr/>
        </p:nvSpPr>
        <p:spPr>
          <a:xfrm>
            <a:off x="5476" y="2003821"/>
            <a:ext cx="76554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b="1">
                <a:solidFill>
                  <a:srgbClr val="000000"/>
                </a:solidFill>
                <a:latin typeface="Arial"/>
                <a:cs typeface="Calibri"/>
              </a:rPr>
              <a:t>Capacity</a:t>
            </a:r>
            <a:endParaRPr lang="en-US" sz="18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4F3AF1C-1EA1-1CD3-8599-8117E489C438}"/>
              </a:ext>
            </a:extLst>
          </p:cNvPr>
          <p:cNvSpPr txBox="1"/>
          <p:nvPr/>
        </p:nvSpPr>
        <p:spPr>
          <a:xfrm>
            <a:off x="843929" y="2031130"/>
            <a:ext cx="1614488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FF20535-F55A-E786-9FC8-958860CF939A}"/>
              </a:ext>
            </a:extLst>
          </p:cNvPr>
          <p:cNvSpPr txBox="1"/>
          <p:nvPr/>
        </p:nvSpPr>
        <p:spPr>
          <a:xfrm>
            <a:off x="5015879" y="2031130"/>
            <a:ext cx="1743075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102F92C-D2E8-612E-6D56-7E2F81DF093F}"/>
              </a:ext>
            </a:extLst>
          </p:cNvPr>
          <p:cNvSpPr txBox="1"/>
          <p:nvPr/>
        </p:nvSpPr>
        <p:spPr>
          <a:xfrm>
            <a:off x="2829892" y="2031130"/>
            <a:ext cx="1664494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C87464-5374-E510-8C51-72096F665471}"/>
              </a:ext>
            </a:extLst>
          </p:cNvPr>
          <p:cNvSpPr txBox="1"/>
          <p:nvPr/>
        </p:nvSpPr>
        <p:spPr>
          <a:xfrm>
            <a:off x="7380460" y="2023987"/>
            <a:ext cx="1700213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571C81D-899B-7662-35FD-4C201C76DF98}"/>
              </a:ext>
            </a:extLst>
          </p:cNvPr>
          <p:cNvSpPr txBox="1"/>
          <p:nvPr/>
        </p:nvSpPr>
        <p:spPr>
          <a:xfrm>
            <a:off x="16361" y="1390421"/>
            <a:ext cx="765544" cy="230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b="1" dirty="0">
                <a:solidFill>
                  <a:srgbClr val="000000"/>
                </a:solidFill>
                <a:latin typeface="Arial"/>
                <a:cs typeface="Calibri"/>
              </a:rPr>
              <a:t>Pathway</a:t>
            </a:r>
            <a:endParaRPr lang="en-US" sz="18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745CD2C-F869-9056-342B-6EC1607C6841}"/>
              </a:ext>
            </a:extLst>
          </p:cNvPr>
          <p:cNvCxnSpPr/>
          <p:nvPr/>
        </p:nvCxnSpPr>
        <p:spPr>
          <a:xfrm>
            <a:off x="205482" y="3445299"/>
            <a:ext cx="8865394" cy="21431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3A384B0-AE00-1D5B-C3AF-10F709A42442}"/>
              </a:ext>
            </a:extLst>
          </p:cNvPr>
          <p:cNvCxnSpPr>
            <a:cxnSpLocks/>
          </p:cNvCxnSpPr>
          <p:nvPr/>
        </p:nvCxnSpPr>
        <p:spPr>
          <a:xfrm>
            <a:off x="212626" y="4173960"/>
            <a:ext cx="8865394" cy="21431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7E99F73-EDAA-5554-3A11-C79F59360393}"/>
              </a:ext>
            </a:extLst>
          </p:cNvPr>
          <p:cNvCxnSpPr>
            <a:cxnSpLocks/>
          </p:cNvCxnSpPr>
          <p:nvPr/>
        </p:nvCxnSpPr>
        <p:spPr>
          <a:xfrm>
            <a:off x="205482" y="4724029"/>
            <a:ext cx="8865394" cy="21431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2FCFEF9-F25F-A7DD-3245-7E27B99927A5}"/>
              </a:ext>
            </a:extLst>
          </p:cNvPr>
          <p:cNvCxnSpPr>
            <a:cxnSpLocks/>
          </p:cNvCxnSpPr>
          <p:nvPr/>
        </p:nvCxnSpPr>
        <p:spPr>
          <a:xfrm>
            <a:off x="212626" y="5195517"/>
            <a:ext cx="8865394" cy="21431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2C5683E-BB98-FE31-03BA-49D251385BAD}"/>
              </a:ext>
            </a:extLst>
          </p:cNvPr>
          <p:cNvCxnSpPr>
            <a:cxnSpLocks/>
          </p:cNvCxnSpPr>
          <p:nvPr/>
        </p:nvCxnSpPr>
        <p:spPr>
          <a:xfrm>
            <a:off x="2555776" y="2780928"/>
            <a:ext cx="7144" cy="2843213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ECF3C31-8A3D-DEDC-8E69-A90533231BC5}"/>
              </a:ext>
            </a:extLst>
          </p:cNvPr>
          <p:cNvCxnSpPr>
            <a:cxnSpLocks/>
          </p:cNvCxnSpPr>
          <p:nvPr/>
        </p:nvCxnSpPr>
        <p:spPr>
          <a:xfrm flipH="1">
            <a:off x="4598889" y="2723779"/>
            <a:ext cx="21431" cy="2921794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04BC9950-FC3F-0DC5-681F-CCCBFD0D61AA}"/>
              </a:ext>
            </a:extLst>
          </p:cNvPr>
          <p:cNvCxnSpPr>
            <a:cxnSpLocks/>
          </p:cNvCxnSpPr>
          <p:nvPr/>
        </p:nvCxnSpPr>
        <p:spPr>
          <a:xfrm>
            <a:off x="6970613" y="2695203"/>
            <a:ext cx="35719" cy="2928938"/>
          </a:xfrm>
          <a:prstGeom prst="straightConnector1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380B6B2-1816-15AE-F10D-2ECFEC00BCA7}"/>
              </a:ext>
            </a:extLst>
          </p:cNvPr>
          <p:cNvSpPr txBox="1"/>
          <p:nvPr/>
        </p:nvSpPr>
        <p:spPr>
          <a:xfrm>
            <a:off x="2829892" y="1673943"/>
            <a:ext cx="1664494" cy="19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788" dirty="0">
              <a:latin typeface="Arial"/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DBB1C5-BA0D-1399-FC04-6A5C8B9303BB}"/>
              </a:ext>
            </a:extLst>
          </p:cNvPr>
          <p:cNvSpPr txBox="1"/>
          <p:nvPr/>
        </p:nvSpPr>
        <p:spPr>
          <a:xfrm>
            <a:off x="16361" y="2273910"/>
            <a:ext cx="772688" cy="23083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b="1" dirty="0">
                <a:latin typeface="Arial"/>
                <a:cs typeface="Calibri"/>
              </a:rPr>
              <a:t>Mismatch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7A7146-615C-73C3-AF9E-C76BEEEF2256}"/>
              </a:ext>
            </a:extLst>
          </p:cNvPr>
          <p:cNvSpPr txBox="1"/>
          <p:nvPr/>
        </p:nvSpPr>
        <p:spPr>
          <a:xfrm>
            <a:off x="843929" y="2309545"/>
            <a:ext cx="1614488" cy="196208"/>
          </a:xfrm>
          <a:prstGeom prst="rect">
            <a:avLst/>
          </a:prstGeom>
          <a:noFill/>
          <a:ln>
            <a:solidFill>
              <a:srgbClr val="CC3300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D8974E-196E-02DB-ECAA-6EBE5C75615D}"/>
              </a:ext>
            </a:extLst>
          </p:cNvPr>
          <p:cNvSpPr txBox="1"/>
          <p:nvPr/>
        </p:nvSpPr>
        <p:spPr>
          <a:xfrm>
            <a:off x="2812951" y="2289550"/>
            <a:ext cx="1664494" cy="196208"/>
          </a:xfrm>
          <a:prstGeom prst="rect">
            <a:avLst/>
          </a:prstGeom>
          <a:noFill/>
          <a:ln>
            <a:solidFill>
              <a:srgbClr val="CC3300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2B564F-A359-6A0B-9535-59F88CB34883}"/>
              </a:ext>
            </a:extLst>
          </p:cNvPr>
          <p:cNvSpPr txBox="1"/>
          <p:nvPr/>
        </p:nvSpPr>
        <p:spPr>
          <a:xfrm>
            <a:off x="4998938" y="2289550"/>
            <a:ext cx="1743075" cy="196208"/>
          </a:xfrm>
          <a:prstGeom prst="rect">
            <a:avLst/>
          </a:prstGeom>
          <a:noFill/>
          <a:ln>
            <a:solidFill>
              <a:srgbClr val="CC3300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4DBAB7-3F2D-5C42-4B64-A959C57CE0CD}"/>
              </a:ext>
            </a:extLst>
          </p:cNvPr>
          <p:cNvSpPr txBox="1"/>
          <p:nvPr/>
        </p:nvSpPr>
        <p:spPr>
          <a:xfrm>
            <a:off x="7377807" y="2252247"/>
            <a:ext cx="1700213" cy="196208"/>
          </a:xfrm>
          <a:prstGeom prst="rect">
            <a:avLst/>
          </a:prstGeom>
          <a:noFill/>
          <a:ln>
            <a:solidFill>
              <a:srgbClr val="CC3300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825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83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8" ma:contentTypeDescription="Create a new document." ma:contentTypeScope="" ma:versionID="1d304660248941d8de63399c5086ecd4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3b6868caa64c83e89c838ae469ce62f2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F9FCB6-8A16-40B7-B654-1B1B3F1808D1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194e418-5875-4308-b033-74eb9c181361"/>
    <ds:schemaRef ds:uri="http://schemas.microsoft.com/sharepoint/v3"/>
    <ds:schemaRef ds:uri="4d648a74-5c83-46a7-8e4c-7f989ae960a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FFF54EA-BE71-4AD2-AF5C-F20CEE8D13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C672D0-4DB8-41B0-B349-40D5A94F05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2635</TotalTime>
  <Words>80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with Trust values</dc:title>
  <dc:creator>ELFT</dc:creator>
  <cp:keywords>Powerpoint;Trust Values</cp:keywords>
  <cp:lastModifiedBy>MCALLISTER, Sarah (EAST LONDON NHS FOUNDATION TRUST)</cp:lastModifiedBy>
  <cp:revision>66</cp:revision>
  <dcterms:created xsi:type="dcterms:W3CDTF">2015-10-02T09:07:06Z</dcterms:created>
  <dcterms:modified xsi:type="dcterms:W3CDTF">2023-06-12T08:59:21Z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