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09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75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542" y="1714500"/>
            <a:ext cx="6811961" cy="3652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6" y="1714500"/>
            <a:ext cx="20286663" cy="36525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155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5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05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008" indent="0">
              <a:buNone/>
              <a:defRPr sz="1643">
                <a:solidFill>
                  <a:schemeClr val="tx1">
                    <a:tint val="75000"/>
                  </a:schemeClr>
                </a:solidFill>
              </a:defRPr>
            </a:lvl3pPr>
            <a:lvl4pPr marL="1371013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018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502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202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199032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6035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61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9" y="9988551"/>
            <a:ext cx="13549314" cy="28251149"/>
          </a:xfrm>
        </p:spPr>
        <p:txBody>
          <a:bodyPr/>
          <a:lstStyle>
            <a:lvl1pPr>
              <a:defRPr sz="2786"/>
            </a:lvl1pPr>
            <a:lvl2pPr>
              <a:defRPr sz="2357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188" y="9988551"/>
            <a:ext cx="13549312" cy="28251149"/>
          </a:xfrm>
        </p:spPr>
        <p:txBody>
          <a:bodyPr/>
          <a:lstStyle>
            <a:lvl1pPr>
              <a:defRPr sz="2786"/>
            </a:lvl1pPr>
            <a:lvl2pPr>
              <a:defRPr sz="2357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63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5"/>
            <a:ext cx="4040188" cy="639762"/>
          </a:xfrm>
        </p:spPr>
        <p:txBody>
          <a:bodyPr anchor="b"/>
          <a:lstStyle>
            <a:lvl1pPr marL="0" indent="0">
              <a:buNone/>
              <a:defRPr sz="2357" b="1"/>
            </a:lvl1pPr>
            <a:lvl2pPr marL="457005" indent="0">
              <a:buNone/>
              <a:defRPr sz="2000" b="1"/>
            </a:lvl2pPr>
            <a:lvl3pPr marL="914008" indent="0">
              <a:buNone/>
              <a:defRPr sz="1786" b="1"/>
            </a:lvl3pPr>
            <a:lvl4pPr marL="1371013" indent="0">
              <a:buNone/>
              <a:defRPr sz="1643" b="1"/>
            </a:lvl4pPr>
            <a:lvl5pPr marL="1828018" indent="0">
              <a:buNone/>
              <a:defRPr sz="1643" b="1"/>
            </a:lvl5pPr>
            <a:lvl6pPr marL="2285024" indent="0">
              <a:buNone/>
              <a:defRPr sz="1643" b="1"/>
            </a:lvl6pPr>
            <a:lvl7pPr marL="2742027" indent="0">
              <a:buNone/>
              <a:defRPr sz="1643" b="1"/>
            </a:lvl7pPr>
            <a:lvl8pPr marL="3199032" indent="0">
              <a:buNone/>
              <a:defRPr sz="1643" b="1"/>
            </a:lvl8pPr>
            <a:lvl9pPr marL="3656035" indent="0">
              <a:buNone/>
              <a:defRPr sz="16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4"/>
            <a:ext cx="4040188" cy="3951289"/>
          </a:xfrm>
        </p:spPr>
        <p:txBody>
          <a:bodyPr/>
          <a:lstStyle>
            <a:lvl1pPr>
              <a:defRPr sz="2357"/>
            </a:lvl1pPr>
            <a:lvl2pPr>
              <a:defRPr sz="2000"/>
            </a:lvl2pPr>
            <a:lvl3pPr>
              <a:defRPr sz="1786"/>
            </a:lvl3pPr>
            <a:lvl4pPr>
              <a:defRPr sz="1643"/>
            </a:lvl4pPr>
            <a:lvl5pPr>
              <a:defRPr sz="1643"/>
            </a:lvl5pPr>
            <a:lvl6pPr>
              <a:defRPr sz="1643"/>
            </a:lvl6pPr>
            <a:lvl7pPr>
              <a:defRPr sz="1643"/>
            </a:lvl7pPr>
            <a:lvl8pPr>
              <a:defRPr sz="1643"/>
            </a:lvl8pPr>
            <a:lvl9pPr>
              <a:defRPr sz="16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4" cy="639762"/>
          </a:xfrm>
        </p:spPr>
        <p:txBody>
          <a:bodyPr anchor="b"/>
          <a:lstStyle>
            <a:lvl1pPr marL="0" indent="0">
              <a:buNone/>
              <a:defRPr sz="2357" b="1"/>
            </a:lvl1pPr>
            <a:lvl2pPr marL="457005" indent="0">
              <a:buNone/>
              <a:defRPr sz="2000" b="1"/>
            </a:lvl2pPr>
            <a:lvl3pPr marL="914008" indent="0">
              <a:buNone/>
              <a:defRPr sz="1786" b="1"/>
            </a:lvl3pPr>
            <a:lvl4pPr marL="1371013" indent="0">
              <a:buNone/>
              <a:defRPr sz="1643" b="1"/>
            </a:lvl4pPr>
            <a:lvl5pPr marL="1828018" indent="0">
              <a:buNone/>
              <a:defRPr sz="1643" b="1"/>
            </a:lvl5pPr>
            <a:lvl6pPr marL="2285024" indent="0">
              <a:buNone/>
              <a:defRPr sz="1643" b="1"/>
            </a:lvl6pPr>
            <a:lvl7pPr marL="2742027" indent="0">
              <a:buNone/>
              <a:defRPr sz="1643" b="1"/>
            </a:lvl7pPr>
            <a:lvl8pPr marL="3199032" indent="0">
              <a:buNone/>
              <a:defRPr sz="1643" b="1"/>
            </a:lvl8pPr>
            <a:lvl9pPr marL="3656035" indent="0">
              <a:buNone/>
              <a:defRPr sz="16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4"/>
            <a:ext cx="4041774" cy="3951289"/>
          </a:xfrm>
        </p:spPr>
        <p:txBody>
          <a:bodyPr/>
          <a:lstStyle>
            <a:lvl1pPr>
              <a:defRPr sz="2357"/>
            </a:lvl1pPr>
            <a:lvl2pPr>
              <a:defRPr sz="2000"/>
            </a:lvl2pPr>
            <a:lvl3pPr>
              <a:defRPr sz="1786"/>
            </a:lvl3pPr>
            <a:lvl4pPr>
              <a:defRPr sz="1643"/>
            </a:lvl4pPr>
            <a:lvl5pPr>
              <a:defRPr sz="1643"/>
            </a:lvl5pPr>
            <a:lvl6pPr>
              <a:defRPr sz="1643"/>
            </a:lvl6pPr>
            <a:lvl7pPr>
              <a:defRPr sz="1643"/>
            </a:lvl7pPr>
            <a:lvl8pPr>
              <a:defRPr sz="1643"/>
            </a:lvl8pPr>
            <a:lvl9pPr>
              <a:defRPr sz="16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61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38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30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1"/>
            <a:ext cx="5111749" cy="5853114"/>
          </a:xfrm>
        </p:spPr>
        <p:txBody>
          <a:bodyPr/>
          <a:lstStyle>
            <a:lvl1pPr>
              <a:defRPr sz="3143"/>
            </a:lvl1pPr>
            <a:lvl2pPr>
              <a:defRPr sz="2786"/>
            </a:lvl2pPr>
            <a:lvl3pPr>
              <a:defRPr sz="235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4" cy="4691063"/>
          </a:xfrm>
        </p:spPr>
        <p:txBody>
          <a:bodyPr/>
          <a:lstStyle>
            <a:lvl1pPr marL="0" indent="0">
              <a:buNone/>
              <a:defRPr sz="1429"/>
            </a:lvl1pPr>
            <a:lvl2pPr marL="457005" indent="0">
              <a:buNone/>
              <a:defRPr sz="1214"/>
            </a:lvl2pPr>
            <a:lvl3pPr marL="914008" indent="0">
              <a:buNone/>
              <a:defRPr sz="1071"/>
            </a:lvl3pPr>
            <a:lvl4pPr marL="1371013" indent="0">
              <a:buNone/>
              <a:defRPr sz="857"/>
            </a:lvl4pPr>
            <a:lvl5pPr marL="1828018" indent="0">
              <a:buNone/>
              <a:defRPr sz="857"/>
            </a:lvl5pPr>
            <a:lvl6pPr marL="2285024" indent="0">
              <a:buNone/>
              <a:defRPr sz="857"/>
            </a:lvl6pPr>
            <a:lvl7pPr marL="2742027" indent="0">
              <a:buNone/>
              <a:defRPr sz="857"/>
            </a:lvl7pPr>
            <a:lvl8pPr marL="3199032" indent="0">
              <a:buNone/>
              <a:defRPr sz="857"/>
            </a:lvl8pPr>
            <a:lvl9pPr marL="3656035" indent="0">
              <a:buNone/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46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143"/>
            </a:lvl1pPr>
            <a:lvl2pPr marL="457005" indent="0">
              <a:buNone/>
              <a:defRPr sz="2786"/>
            </a:lvl2pPr>
            <a:lvl3pPr marL="914008" indent="0">
              <a:buNone/>
              <a:defRPr sz="2357"/>
            </a:lvl3pPr>
            <a:lvl4pPr marL="1371013" indent="0">
              <a:buNone/>
              <a:defRPr sz="2000"/>
            </a:lvl4pPr>
            <a:lvl5pPr marL="1828018" indent="0">
              <a:buNone/>
              <a:defRPr sz="2000"/>
            </a:lvl5pPr>
            <a:lvl6pPr marL="2285024" indent="0">
              <a:buNone/>
              <a:defRPr sz="2000"/>
            </a:lvl6pPr>
            <a:lvl7pPr marL="2742027" indent="0">
              <a:buNone/>
              <a:defRPr sz="2000"/>
            </a:lvl7pPr>
            <a:lvl8pPr marL="3199032" indent="0">
              <a:buNone/>
              <a:defRPr sz="2000"/>
            </a:lvl8pPr>
            <a:lvl9pPr marL="3656035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1"/>
          </a:xfrm>
        </p:spPr>
        <p:txBody>
          <a:bodyPr/>
          <a:lstStyle>
            <a:lvl1pPr marL="0" indent="0">
              <a:buNone/>
              <a:defRPr sz="1429"/>
            </a:lvl1pPr>
            <a:lvl2pPr marL="457005" indent="0">
              <a:buNone/>
              <a:defRPr sz="1214"/>
            </a:lvl2pPr>
            <a:lvl3pPr marL="914008" indent="0">
              <a:buNone/>
              <a:defRPr sz="1071"/>
            </a:lvl3pPr>
            <a:lvl4pPr marL="1371013" indent="0">
              <a:buNone/>
              <a:defRPr sz="857"/>
            </a:lvl4pPr>
            <a:lvl5pPr marL="1828018" indent="0">
              <a:buNone/>
              <a:defRPr sz="857"/>
            </a:lvl5pPr>
            <a:lvl6pPr marL="2285024" indent="0">
              <a:buNone/>
              <a:defRPr sz="857"/>
            </a:lvl6pPr>
            <a:lvl7pPr marL="2742027" indent="0">
              <a:buNone/>
              <a:defRPr sz="857"/>
            </a:lvl7pPr>
            <a:lvl8pPr marL="3199032" indent="0">
              <a:buNone/>
              <a:defRPr sz="857"/>
            </a:lvl8pPr>
            <a:lvl9pPr marL="3656035" indent="0">
              <a:buNone/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13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27957" tIns="63979" rIns="127957" bIns="6397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27957" tIns="63979" rIns="127957" bIns="63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127957" tIns="63979" rIns="127957" bIns="63979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33536-B233-4BC2-83DB-4E5622BAA25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127957" tIns="63979" rIns="127957" bIns="63979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127957" tIns="63979" rIns="127957" bIns="63979" rtlCol="0" anchor="ctr"/>
          <a:lstStyle>
            <a:lvl1pPr algn="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D2470-5615-49D2-A134-05F7505E0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008" rtl="0" eaLnBrk="1" latinLnBrk="0" hangingPunct="1">
        <a:spcBef>
          <a:spcPct val="0"/>
        </a:spcBef>
        <a:buNone/>
        <a:defRPr sz="43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53" indent="-342753" algn="l" defTabSz="914008" rtl="0" eaLnBrk="1" latinLnBrk="0" hangingPunct="1">
        <a:spcBef>
          <a:spcPct val="20000"/>
        </a:spcBef>
        <a:buFont typeface="Arial" pitchFamily="34" charset="0"/>
        <a:buChar char="•"/>
        <a:defRPr sz="3143" kern="1200">
          <a:solidFill>
            <a:schemeClr val="tx1"/>
          </a:solidFill>
          <a:latin typeface="+mn-lt"/>
          <a:ea typeface="+mn-ea"/>
          <a:cs typeface="+mn-cs"/>
        </a:defRPr>
      </a:lvl1pPr>
      <a:lvl2pPr marL="742632" indent="-285627" algn="l" defTabSz="914008" rtl="0" eaLnBrk="1" latinLnBrk="0" hangingPunct="1">
        <a:spcBef>
          <a:spcPct val="20000"/>
        </a:spcBef>
        <a:buFont typeface="Arial" pitchFamily="34" charset="0"/>
        <a:buChar char="–"/>
        <a:defRPr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2511" indent="-228502" algn="l" defTabSz="914008" rtl="0" eaLnBrk="1" latinLnBrk="0" hangingPunct="1">
        <a:spcBef>
          <a:spcPct val="20000"/>
        </a:spcBef>
        <a:buFont typeface="Arial" pitchFamily="34" charset="0"/>
        <a:buChar char="•"/>
        <a:defRPr sz="2357" kern="1200">
          <a:solidFill>
            <a:schemeClr val="tx1"/>
          </a:solidFill>
          <a:latin typeface="+mn-lt"/>
          <a:ea typeface="+mn-ea"/>
          <a:cs typeface="+mn-cs"/>
        </a:defRPr>
      </a:lvl3pPr>
      <a:lvl4pPr marL="1599516" indent="-228502" algn="l" defTabSz="91400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519" indent="-228502" algn="l" defTabSz="91400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525" indent="-228502" algn="l" defTabSz="91400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528" indent="-228502" algn="l" defTabSz="91400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533" indent="-228502" algn="l" defTabSz="91400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538" indent="-228502" algn="l" defTabSz="91400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0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005" algn="l" defTabSz="91400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008" algn="l" defTabSz="91400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013" algn="l" defTabSz="91400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018" algn="l" defTabSz="91400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024" algn="l" defTabSz="91400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027" algn="l" defTabSz="91400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199032" algn="l" defTabSz="91400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6035" algn="l" defTabSz="91400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qi.elft.nhs.uk/get-involved/big-i-little-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2715902" y="2007267"/>
            <a:ext cx="3138988" cy="1285626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1" tIns="10005" rIns="20011" bIns="10005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456269" y="3650327"/>
            <a:ext cx="4590503" cy="1961369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1" tIns="10005" rIns="20011" bIns="10005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29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29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29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Share your data and stories</a:t>
            </a: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29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59128" y="5958640"/>
            <a:ext cx="8889993" cy="821119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1" tIns="10005" rIns="20011" bIns="10005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29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1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15903" y="1670344"/>
            <a:ext cx="3138987" cy="375283"/>
          </a:xfrm>
          <a:prstGeom prst="rect">
            <a:avLst/>
          </a:prstGeom>
          <a:solidFill>
            <a:srgbClr val="0072C6"/>
          </a:solidFill>
          <a:ln>
            <a:solidFill>
              <a:srgbClr val="385D8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5302" tIns="32651" rIns="65302" bIns="32651" spcCol="0" rtlCol="0" anchor="ctr"/>
          <a:lstStyle/>
          <a:p>
            <a:pPr lvl="0" algn="ctr" defTabSz="914008">
              <a:defRPr/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How did you involve service users and carers in this work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456269" y="3404669"/>
            <a:ext cx="4590504" cy="221738"/>
          </a:xfrm>
          <a:prstGeom prst="rect">
            <a:avLst/>
          </a:prstGeom>
          <a:solidFill>
            <a:srgbClr val="0072C6"/>
          </a:solidFill>
          <a:ln>
            <a:solidFill>
              <a:srgbClr val="385D8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5302" tIns="32651" rIns="65302" bIns="32651" spcCol="0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29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58975" y="5684396"/>
            <a:ext cx="8887798" cy="274244"/>
          </a:xfrm>
          <a:prstGeom prst="rect">
            <a:avLst/>
          </a:prstGeom>
          <a:solidFill>
            <a:srgbClr val="0072C6"/>
          </a:solidFill>
          <a:ln>
            <a:solidFill>
              <a:srgbClr val="385D8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5302" tIns="32651" rIns="65302" bIns="32651" spcCol="0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29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and what </a:t>
            </a:r>
            <a:r>
              <a:rPr kumimoji="0" lang="en-GB" sz="1429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next?</a:t>
            </a:r>
            <a:endParaRPr kumimoji="0" lang="en-GB" sz="1429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2760" y="1654447"/>
            <a:ext cx="2419345" cy="389978"/>
          </a:xfrm>
          <a:prstGeom prst="rect">
            <a:avLst/>
          </a:prstGeom>
          <a:solidFill>
            <a:srgbClr val="0072C6"/>
          </a:solidFill>
          <a:ln>
            <a:solidFill>
              <a:srgbClr val="385D8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5302" tIns="32651" rIns="65302" bIns="32651" spcCol="0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29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Aim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72760" y="2021280"/>
            <a:ext cx="2419345" cy="1285626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1" tIns="10005" rIns="20011" bIns="10005" rtlCol="0" anchor="ctr"/>
          <a:lstStyle/>
          <a:p>
            <a:pPr marL="326578" marR="0" lvl="0" indent="-326578" algn="l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964072" y="2009627"/>
            <a:ext cx="3082702" cy="1297279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1" tIns="10005" rIns="20011" bIns="10005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64072" y="1708710"/>
            <a:ext cx="3085048" cy="284468"/>
          </a:xfrm>
          <a:prstGeom prst="rect">
            <a:avLst/>
          </a:prstGeom>
          <a:solidFill>
            <a:srgbClr val="0072C6"/>
          </a:solidFill>
          <a:ln>
            <a:solidFill>
              <a:srgbClr val="385D8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5302" tIns="32651" rIns="65302" bIns="32651" spcCol="0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29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Tests of Change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59128" y="3404669"/>
            <a:ext cx="4180860" cy="245658"/>
          </a:xfrm>
          <a:prstGeom prst="rect">
            <a:avLst/>
          </a:prstGeom>
          <a:solidFill>
            <a:srgbClr val="0072C6"/>
          </a:solidFill>
          <a:ln>
            <a:solidFill>
              <a:srgbClr val="385D8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5302" tIns="32651" rIns="65302" bIns="32651" spcCol="0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29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Driver diagram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8975" y="92381"/>
            <a:ext cx="1312774" cy="718211"/>
          </a:xfrm>
          <a:prstGeom prst="rect">
            <a:avLst/>
          </a:prstGeom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INSERT High quality Team photo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0685" y="2178062"/>
            <a:ext cx="1680456" cy="972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008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29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was your aim, and why was this important to work on </a:t>
            </a:r>
            <a:endParaRPr kumimoji="0" lang="en-GB" sz="1143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56568" y="2274299"/>
            <a:ext cx="2097710" cy="685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008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86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These are the ideas that your team tested and implemented.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58974" y="3650327"/>
            <a:ext cx="4181013" cy="1961369"/>
            <a:chOff x="2039588" y="6505092"/>
            <a:chExt cx="3885774" cy="272112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9588" y="6505092"/>
              <a:ext cx="3885774" cy="2721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 rot="20051416">
              <a:off x="3001125" y="7425969"/>
              <a:ext cx="2599561" cy="702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00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429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EXAMPLE</a:t>
              </a:r>
              <a:endParaRPr kumimoji="0" lang="en-GB" sz="1786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20685" y="6125158"/>
            <a:ext cx="8309416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008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86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have you learnt from this Project? Did you see an improvement in your system? How has this impacted your work individually and as a service?</a:t>
            </a:r>
            <a:r>
              <a:rPr kumimoji="0" lang="en-GB" sz="1286" b="0" i="1" u="none" strike="noStrike" kern="1200" cap="none" spc="0" normalizeH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Will you use QI to tackle another issue?</a:t>
            </a:r>
            <a:endParaRPr kumimoji="0" lang="en-GB" sz="1286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94869" y="2294083"/>
            <a:ext cx="2290236" cy="685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008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86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Also, how have you involved Service Users and carers in the project; </a:t>
            </a:r>
            <a:r>
              <a:rPr kumimoji="0" lang="en-GB" sz="1286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/>
              </a:rPr>
              <a:t>Big I or Little </a:t>
            </a:r>
            <a:r>
              <a:rPr kumimoji="0" lang="en-GB" sz="1286" b="0" i="1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/>
              </a:rPr>
              <a:t>i</a:t>
            </a:r>
            <a:endParaRPr kumimoji="0" lang="en-GB" sz="1286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4522" y="92381"/>
            <a:ext cx="5683495" cy="91975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INSERT PROJECT TITLE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INSERT PROJECT TEAM MEMBERS, QI COACH &amp; SPONSOR</a:t>
            </a: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790" y="77088"/>
            <a:ext cx="1493486" cy="604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ounded Rectangle 28"/>
          <p:cNvSpPr/>
          <p:nvPr/>
        </p:nvSpPr>
        <p:spPr>
          <a:xfrm>
            <a:off x="158974" y="1112259"/>
            <a:ext cx="8887644" cy="500891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1" tIns="10005" rIns="20011" bIns="10005" rtlCol="0" anchor="ctr"/>
          <a:lstStyle/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4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29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</a:rPr>
              <a:t>Wha</a:t>
            </a:r>
            <a:r>
              <a:rPr lang="en-GB" sz="2000" i="1" dirty="0">
                <a:solidFill>
                  <a:prstClr val="white">
                    <a:lumMod val="50000"/>
                  </a:prstClr>
                </a:solidFill>
                <a:latin typeface="Calibri"/>
              </a:rPr>
              <a:t>t is your main achievement with this project  Think of a newspaper headline!</a:t>
            </a: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29" b="0" i="1" u="none" strike="noStrike" kern="1200" cap="none" spc="0" normalizeH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29" i="1" dirty="0">
                <a:solidFill>
                  <a:prstClr val="white">
                    <a:lumMod val="50000"/>
                  </a:prstClr>
                </a:solidFill>
                <a:latin typeface="Calibri"/>
              </a:rPr>
              <a:t>     </a:t>
            </a:r>
          </a:p>
          <a:p>
            <a:pPr marL="0" marR="0" lvl="0" indent="0" algn="ctr" defTabSz="91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29" b="0" i="1" u="none" strike="noStrike" kern="1200" cap="none" spc="0" normalizeH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33843" y="751037"/>
            <a:ext cx="161292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Life QI Code:</a:t>
            </a:r>
          </a:p>
        </p:txBody>
      </p:sp>
    </p:spTree>
    <p:extLst>
      <p:ext uri="{BB962C8B-B14F-4D97-AF65-F5344CB8AC3E}">
        <p14:creationId xmlns:p14="http://schemas.microsoft.com/office/powerpoint/2010/main" val="18602890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2858</TotalTime>
  <Words>147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Innes James</dc:creator>
  <cp:lastModifiedBy>PURANI, Akkash (EAST LONDON NHS FOUNDATION TRUST)</cp:lastModifiedBy>
  <cp:revision>17</cp:revision>
  <dcterms:created xsi:type="dcterms:W3CDTF">2017-11-22T09:50:57Z</dcterms:created>
  <dcterms:modified xsi:type="dcterms:W3CDTF">2025-03-24T14:45:12Z</dcterms:modified>
</cp:coreProperties>
</file>